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7" r:id="rId5"/>
    <p:sldId id="268" r:id="rId6"/>
    <p:sldId id="269" r:id="rId7"/>
    <p:sldId id="270" r:id="rId8"/>
    <p:sldId id="258" r:id="rId9"/>
    <p:sldId id="265" r:id="rId10"/>
    <p:sldId id="271" r:id="rId11"/>
    <p:sldId id="27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EE8D41-8A5F-457B-BB17-18722239F374}" type="datetimeFigureOut">
              <a:rPr lang="en-US" smtClean="0"/>
              <a:pPr/>
              <a:t>3/31/2019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8D41-8A5F-457B-BB17-18722239F374}" type="datetimeFigureOut">
              <a:rPr lang="en-US" smtClean="0"/>
              <a:pPr/>
              <a:t>3/31/2019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8D41-8A5F-457B-BB17-18722239F374}" type="datetimeFigureOut">
              <a:rPr lang="en-US" smtClean="0"/>
              <a:pPr/>
              <a:t>3/31/2019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8D41-8A5F-457B-BB17-18722239F374}" type="datetimeFigureOut">
              <a:rPr lang="en-US" smtClean="0"/>
              <a:pPr/>
              <a:t>3/31/2019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EE8D41-8A5F-457B-BB17-18722239F374}" type="datetimeFigureOut">
              <a:rPr lang="en-US" smtClean="0"/>
              <a:pPr/>
              <a:t>3/31/2019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EE8D41-8A5F-457B-BB17-18722239F374}" type="datetimeFigureOut">
              <a:rPr lang="en-US" smtClean="0"/>
              <a:pPr/>
              <a:t>3/31/2019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EE8D41-8A5F-457B-BB17-18722239F374}" type="datetimeFigureOut">
              <a:rPr lang="en-US" smtClean="0"/>
              <a:pPr/>
              <a:t>3/31/2019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EE8D41-8A5F-457B-BB17-18722239F374}" type="datetimeFigureOut">
              <a:rPr lang="en-US" smtClean="0"/>
              <a:pPr/>
              <a:t>3/31/2019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E8D41-8A5F-457B-BB17-18722239F374}" type="datetimeFigureOut">
              <a:rPr lang="en-US" smtClean="0"/>
              <a:pPr/>
              <a:t>3/31/2019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E8D41-8A5F-457B-BB17-18722239F374}" type="datetimeFigureOut">
              <a:rPr lang="en-US" smtClean="0"/>
              <a:pPr/>
              <a:t>3/31/2019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E8D41-8A5F-457B-BB17-18722239F374}" type="datetimeFigureOut">
              <a:rPr lang="en-US" smtClean="0"/>
              <a:pPr/>
              <a:t>3/31/2019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B431C-9D27-445F-B8B4-58ACA77BCB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E8D41-8A5F-457B-BB17-18722239F374}" type="datetimeFigureOut">
              <a:rPr lang="en-US" smtClean="0"/>
              <a:pPr/>
              <a:t>3/31/2019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CB431C-9D27-445F-B8B4-58ACA77BCB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838200"/>
            <a:ext cx="8001000" cy="4876800"/>
          </a:xfrm>
        </p:spPr>
        <p:style>
          <a:lnRef idx="1">
            <a:schemeClr val="accent2"/>
          </a:lnRef>
          <a:fillRef idx="2">
            <a:schemeClr val="accent2"/>
          </a:fillRef>
          <a:effectRef idx="1">
            <a:schemeClr val="accent2"/>
          </a:effectRef>
          <a:fontRef idx="minor">
            <a:schemeClr val="dk1"/>
          </a:fontRef>
        </p:style>
        <p:txBody>
          <a:bodyPr>
            <a:normAutofit/>
          </a:bodyPr>
          <a:lstStyle/>
          <a:p>
            <a:r>
              <a:rPr lang="en-US" b="1" i="1" dirty="0" smtClean="0">
                <a:solidFill>
                  <a:srgbClr val="7030A0"/>
                </a:solidFill>
              </a:rPr>
              <a:t>Topic:  </a:t>
            </a:r>
            <a:r>
              <a:rPr lang="en-US" b="1" i="1" dirty="0" smtClean="0">
                <a:solidFill>
                  <a:srgbClr val="FF0000"/>
                </a:solidFill>
              </a:rPr>
              <a:t>Oral Communication </a:t>
            </a:r>
            <a:br>
              <a:rPr lang="en-US" b="1" i="1" dirty="0" smtClean="0">
                <a:solidFill>
                  <a:srgbClr val="FF0000"/>
                </a:solidFill>
              </a:rPr>
            </a:br>
            <a:r>
              <a:rPr lang="en-US" b="1" i="1" dirty="0" smtClean="0">
                <a:solidFill>
                  <a:srgbClr val="FF0000"/>
                </a:solidFill>
              </a:rPr>
              <a:t/>
            </a:r>
            <a:br>
              <a:rPr lang="en-US" b="1" i="1" dirty="0" smtClean="0">
                <a:solidFill>
                  <a:srgbClr val="FF0000"/>
                </a:solidFill>
              </a:rPr>
            </a:br>
            <a:r>
              <a:rPr lang="en-US" b="1" i="1" dirty="0" smtClean="0">
                <a:solidFill>
                  <a:srgbClr val="FF0000"/>
                </a:solidFill>
              </a:rPr>
              <a:t/>
            </a:r>
            <a:br>
              <a:rPr lang="en-US" b="1" i="1" dirty="0" smtClean="0">
                <a:solidFill>
                  <a:srgbClr val="FF0000"/>
                </a:solidFill>
              </a:rPr>
            </a:br>
            <a:r>
              <a:rPr lang="en-US" b="1" i="1" dirty="0" smtClean="0">
                <a:solidFill>
                  <a:srgbClr val="FF0000"/>
                </a:solidFill>
              </a:rPr>
              <a:t/>
            </a:r>
            <a:br>
              <a:rPr lang="en-US" b="1" i="1" dirty="0" smtClean="0">
                <a:solidFill>
                  <a:srgbClr val="FF0000"/>
                </a:solidFill>
              </a:rPr>
            </a:br>
            <a:r>
              <a:rPr lang="en-US" b="1" i="1" dirty="0" smtClean="0">
                <a:solidFill>
                  <a:srgbClr val="FF0000"/>
                </a:solidFill>
              </a:rPr>
              <a:t> </a:t>
            </a:r>
            <a:r>
              <a:rPr lang="en-US" b="1" i="1" dirty="0" smtClean="0">
                <a:solidFill>
                  <a:schemeClr val="accent4">
                    <a:lumMod val="50000"/>
                  </a:schemeClr>
                </a:solidFill>
              </a:rPr>
              <a:t/>
            </a:r>
            <a:br>
              <a:rPr lang="en-US" b="1" i="1" dirty="0" smtClean="0">
                <a:solidFill>
                  <a:schemeClr val="accent4">
                    <a:lumMod val="50000"/>
                  </a:schemeClr>
                </a:solidFill>
              </a:rPr>
            </a:br>
            <a:r>
              <a:rPr lang="en-US" b="1" i="1" dirty="0" smtClean="0">
                <a:solidFill>
                  <a:srgbClr val="7030A0"/>
                </a:solidFill>
              </a:rPr>
              <a:t>Presented by: </a:t>
            </a:r>
            <a:r>
              <a:rPr lang="en-US" b="1" i="1" dirty="0" err="1" smtClean="0">
                <a:solidFill>
                  <a:srgbClr val="FF0000"/>
                </a:solidFill>
              </a:rPr>
              <a:t>Sania</a:t>
            </a:r>
            <a:r>
              <a:rPr lang="en-US" b="1" i="1" dirty="0" smtClean="0">
                <a:solidFill>
                  <a:srgbClr val="FF0000"/>
                </a:solidFill>
              </a:rPr>
              <a:t> </a:t>
            </a:r>
            <a:r>
              <a:rPr lang="en-US" b="1" i="1" dirty="0" err="1" smtClean="0">
                <a:solidFill>
                  <a:srgbClr val="FF0000"/>
                </a:solidFill>
              </a:rPr>
              <a:t>Moin</a:t>
            </a:r>
            <a:r>
              <a:rPr lang="en-US" b="1" i="1" dirty="0" smtClean="0">
                <a:solidFill>
                  <a:schemeClr val="accent4">
                    <a:lumMod val="50000"/>
                  </a:schemeClr>
                </a:solidFill>
              </a:rPr>
              <a:t/>
            </a:r>
            <a:br>
              <a:rPr lang="en-US" b="1" i="1" dirty="0" smtClean="0">
                <a:solidFill>
                  <a:schemeClr val="accent4">
                    <a:lumMod val="50000"/>
                  </a:schemeClr>
                </a:solidFill>
              </a:rPr>
            </a:br>
            <a:endParaRPr lang="en-US" b="1" i="1" dirty="0">
              <a:solidFill>
                <a:schemeClr val="accent4">
                  <a:lumMod val="50000"/>
                </a:schemeClr>
              </a:solidFill>
            </a:endParaRPr>
          </a:p>
        </p:txBody>
      </p:sp>
      <p:sp>
        <p:nvSpPr>
          <p:cNvPr id="4" name="Subtitle 2"/>
          <p:cNvSpPr txBox="1">
            <a:spLocks/>
          </p:cNvSpPr>
          <p:nvPr/>
        </p:nvSpPr>
        <p:spPr>
          <a:xfrm>
            <a:off x="1524000" y="4038600"/>
            <a:ext cx="6400800" cy="1752600"/>
          </a:xfrm>
          <a:prstGeom prst="rect">
            <a:avLst/>
          </a:prstGeom>
        </p:spPr>
        <p:txBody>
          <a:bodyPr vert="horz" lIns="91440" tIns="45720" rIns="91440" bIns="45720" rtlCol="0">
            <a:normAutofit fontScale="47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rPr>
              <a:t>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5" name="Subtitle 2"/>
          <p:cNvSpPr txBox="1">
            <a:spLocks/>
          </p:cNvSpPr>
          <p:nvPr/>
        </p:nvSpPr>
        <p:spPr>
          <a:xfrm>
            <a:off x="1143000" y="3962400"/>
            <a:ext cx="6400800" cy="1752600"/>
          </a:xfrm>
          <a:prstGeom prst="rect">
            <a:avLst/>
          </a:prstGeom>
        </p:spPr>
        <p:txBody>
          <a:bodyPr vert="horz" lIns="91440" tIns="45720" rIns="91440" bIns="45720" rtlCol="0">
            <a:normAutofit fontScale="47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rPr>
              <a:t>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6" name="Picture 2" descr="https://media4.picsearch.com/is?sKfsPHMhPCeAQCuFwaGZPXLXj_tPIOO7-meAxlgPktw&amp;height=248"/>
          <p:cNvPicPr>
            <a:picLocks noChangeAspect="1" noChangeArrowheads="1"/>
          </p:cNvPicPr>
          <p:nvPr/>
        </p:nvPicPr>
        <p:blipFill>
          <a:blip r:embed="rId2"/>
          <a:srcRect/>
          <a:stretch>
            <a:fillRect/>
          </a:stretch>
        </p:blipFill>
        <p:spPr bwMode="auto">
          <a:xfrm>
            <a:off x="5638800" y="1524000"/>
            <a:ext cx="2492697" cy="2228088"/>
          </a:xfrm>
          <a:prstGeom prst="rect">
            <a:avLst/>
          </a:prstGeom>
          <a:noFill/>
        </p:spPr>
      </p:pic>
      <p:sp>
        <p:nvSpPr>
          <p:cNvPr id="7" name="Subtitle 6"/>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s://media2.picsearch.com/is?W-0Zedawqr7j35NvhxXHElgLJx42YnbaFMvLFuSCmF4&amp;height=192"/>
          <p:cNvPicPr>
            <a:picLocks noChangeAspect="1" noChangeArrowheads="1"/>
          </p:cNvPicPr>
          <p:nvPr/>
        </p:nvPicPr>
        <p:blipFill>
          <a:blip r:embed="rId2"/>
          <a:srcRect/>
          <a:stretch>
            <a:fillRect/>
          </a:stretch>
        </p:blipFill>
        <p:spPr bwMode="auto">
          <a:xfrm>
            <a:off x="1295400" y="762000"/>
            <a:ext cx="6477000" cy="4857750"/>
          </a:xfrm>
          <a:prstGeom prst="rect">
            <a:avLst/>
          </a:prstGeom>
          <a:solidFill>
            <a:srgbClr val="000000">
              <a:shade val="95000"/>
            </a:srgbClr>
          </a:solidFill>
          <a:ln w="444500" cap="sq">
            <a:solidFill>
              <a:schemeClr val="accent6">
                <a:lumMod val="40000"/>
                <a:lumOff val="60000"/>
              </a:schemeClr>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media1.picsearch.com/is?wxOgLJX7iyHCj1ZVdBI1g8W-K7Uh1Sa6RyDdn99El2o&amp;height=268"/>
          <p:cNvPicPr>
            <a:picLocks noChangeAspect="1" noChangeArrowheads="1"/>
          </p:cNvPicPr>
          <p:nvPr/>
        </p:nvPicPr>
        <p:blipFill>
          <a:blip r:embed="rId2"/>
          <a:srcRect/>
          <a:stretch>
            <a:fillRect/>
          </a:stretch>
        </p:blipFill>
        <p:spPr bwMode="auto">
          <a:xfrm>
            <a:off x="1676400" y="609600"/>
            <a:ext cx="6019800" cy="5601758"/>
          </a:xfrm>
          <a:prstGeom prst="rect">
            <a:avLst/>
          </a:prstGeom>
          <a:solidFill>
            <a:srgbClr val="000000">
              <a:shade val="95000"/>
            </a:srgbClr>
          </a:solidFill>
          <a:ln w="444500" cap="sq">
            <a:solidFill>
              <a:schemeClr val="accent6">
                <a:lumMod val="40000"/>
                <a:lumOff val="60000"/>
              </a:schemeClr>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i="1" dirty="0" smtClean="0">
                <a:solidFill>
                  <a:srgbClr val="7030A0"/>
                </a:solidFill>
              </a:rPr>
              <a:t>Definition</a:t>
            </a:r>
            <a:br>
              <a:rPr lang="en-US" b="1" i="1" dirty="0" smtClean="0">
                <a:solidFill>
                  <a:srgbClr val="7030A0"/>
                </a:solidFill>
              </a:rPr>
            </a:br>
            <a:endParaRPr lang="en-US" b="1" i="1"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85000" lnSpcReduction="10000"/>
          </a:bodyPr>
          <a:lstStyle/>
          <a:p>
            <a:pPr>
              <a:buNone/>
            </a:pPr>
            <a:r>
              <a:rPr lang="en-US" dirty="0" smtClean="0"/>
              <a:t>“Verbally transmitting information an idea from one individual or group to another”</a:t>
            </a:r>
          </a:p>
          <a:p>
            <a:pPr>
              <a:buNone/>
            </a:pPr>
            <a:r>
              <a:rPr lang="en-US" dirty="0"/>
              <a:t>	</a:t>
            </a:r>
            <a:r>
              <a:rPr lang="en-US" dirty="0" smtClean="0"/>
              <a:t>Oral communication is the most used form of communication done with words verbal communication is nothing but words that come out of our mouth to convey a massage or idea via sound. </a:t>
            </a:r>
          </a:p>
          <a:p>
            <a:pPr>
              <a:buNone/>
            </a:pPr>
            <a:r>
              <a:rPr lang="en-US" dirty="0" smtClean="0"/>
              <a:t/>
            </a:r>
            <a:br>
              <a:rPr lang="en-US" dirty="0" smtClean="0"/>
            </a:br>
            <a:r>
              <a:rPr lang="en-US" dirty="0" smtClean="0"/>
              <a:t>Oral communication is important in our personal and professional life. When we speak clearly confidently and with poise we are much more likely to command the respect of others and  build rapport </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dirty="0" smtClean="0">
                <a:solidFill>
                  <a:srgbClr val="7030A0"/>
                </a:solidFill>
              </a:rPr>
              <a:t>Types of Oral Communication</a:t>
            </a:r>
            <a:endParaRPr lang="en-US" b="1"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marL="514350" indent="-514350">
              <a:buAutoNum type="arabicPeriod"/>
            </a:pPr>
            <a:r>
              <a:rPr lang="en-US" b="1" u="sng" dirty="0" smtClean="0">
                <a:solidFill>
                  <a:srgbClr val="FF0000"/>
                </a:solidFill>
              </a:rPr>
              <a:t>Formal Communication</a:t>
            </a:r>
          </a:p>
          <a:p>
            <a:pPr marL="514350" indent="-514350"/>
            <a:r>
              <a:rPr lang="en-US" dirty="0" smtClean="0"/>
              <a:t>Presentations at business meetings.</a:t>
            </a:r>
          </a:p>
          <a:p>
            <a:pPr marL="514350" indent="-514350"/>
            <a:r>
              <a:rPr lang="en-US" dirty="0" smtClean="0"/>
              <a:t>Classroom lectures</a:t>
            </a:r>
          </a:p>
          <a:p>
            <a:pPr marL="514350" indent="-514350"/>
            <a:r>
              <a:rPr lang="en-US" dirty="0" smtClean="0"/>
              <a:t>Commencement speech given at a graduation ceremony</a:t>
            </a:r>
          </a:p>
          <a:p>
            <a:pPr marL="514350" indent="-514350">
              <a:buAutoNum type="arabicPeriod" startAt="2"/>
            </a:pPr>
            <a:r>
              <a:rPr lang="en-US" b="1" u="sng" dirty="0" smtClean="0">
                <a:solidFill>
                  <a:srgbClr val="FF0000"/>
                </a:solidFill>
              </a:rPr>
              <a:t>Informal Communication</a:t>
            </a:r>
          </a:p>
          <a:p>
            <a:pPr marL="514350" indent="-514350"/>
            <a:r>
              <a:rPr lang="en-US" dirty="0" smtClean="0"/>
              <a:t>Face to face conversation</a:t>
            </a:r>
          </a:p>
          <a:p>
            <a:pPr marL="514350" indent="-514350"/>
            <a:r>
              <a:rPr lang="en-US" dirty="0" smtClean="0"/>
              <a:t>Telephone conversations</a:t>
            </a:r>
          </a:p>
          <a:p>
            <a:pPr marL="514350" indent="-514350"/>
            <a:r>
              <a:rPr lang="en-US" dirty="0" smtClean="0"/>
              <a:t>Discussion that take place at business meeting</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i="1" dirty="0" smtClean="0">
                <a:solidFill>
                  <a:srgbClr val="7030A0"/>
                </a:solidFill>
              </a:rPr>
              <a:t>Factor of effecting verbal communication</a:t>
            </a:r>
            <a:endParaRPr lang="en-US" b="1" i="1"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marL="514350" indent="-514350">
              <a:buAutoNum type="arabicPeriod"/>
            </a:pPr>
            <a:r>
              <a:rPr lang="en-US" b="1" i="1" u="sng" dirty="0" smtClean="0">
                <a:solidFill>
                  <a:srgbClr val="FF0000"/>
                </a:solidFill>
              </a:rPr>
              <a:t>Think before you speak</a:t>
            </a:r>
          </a:p>
          <a:p>
            <a:pPr marL="514350" indent="-514350">
              <a:buNone/>
            </a:pPr>
            <a:r>
              <a:rPr lang="en-US" dirty="0" smtClean="0"/>
              <a:t>By organizing your thoughts in </a:t>
            </a:r>
            <a:r>
              <a:rPr lang="en-US" dirty="0" smtClean="0"/>
              <a:t>advance. </a:t>
            </a:r>
            <a:r>
              <a:rPr lang="en-US" dirty="0" smtClean="0"/>
              <a:t>You can eliminate many of the awkward pauses that occur when speaking. It will also help you relay your information more concisely.</a:t>
            </a:r>
          </a:p>
          <a:p>
            <a:pPr marL="514350" indent="-514350">
              <a:buAutoNum type="arabicPeriod" startAt="2"/>
            </a:pPr>
            <a:r>
              <a:rPr lang="en-US" b="1" i="1" u="sng" dirty="0" smtClean="0">
                <a:solidFill>
                  <a:srgbClr val="FF0000"/>
                </a:solidFill>
              </a:rPr>
              <a:t>Speak  with confidence</a:t>
            </a:r>
          </a:p>
          <a:p>
            <a:pPr marL="514350" indent="-514350">
              <a:buNone/>
            </a:pPr>
            <a:r>
              <a:rPr lang="en-US" dirty="0" smtClean="0"/>
              <a:t>Speaking in a confident manner will help you build trust and command the respect of your audience. There are several factors which can impact your ability to speak confidently, including your command of the subject matter, your word choice, the tone of your voice, your body language, and your ability to make direct eye contact with your audience.</a:t>
            </a:r>
          </a:p>
          <a:p>
            <a:pPr marL="514350" indent="-514350">
              <a:buNone/>
            </a:pPr>
            <a:endParaRPr lang="en-US" dirty="0" smtClean="0"/>
          </a:p>
          <a:p>
            <a:pPr marL="514350" indent="-514350">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i="1" dirty="0" smtClean="0">
                <a:solidFill>
                  <a:srgbClr val="7030A0"/>
                </a:solidFill>
              </a:rPr>
              <a:t>Factor of effecting verbal communication ‘Cont</a:t>
            </a:r>
            <a:endParaRPr lang="en-US"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buNone/>
            </a:pPr>
            <a:r>
              <a:rPr lang="en-US" b="1" i="1" u="sng" dirty="0" smtClean="0">
                <a:solidFill>
                  <a:srgbClr val="FF0000"/>
                </a:solidFill>
              </a:rPr>
              <a:t>3. Be clear and concise</a:t>
            </a:r>
          </a:p>
          <a:p>
            <a:pPr>
              <a:buNone/>
            </a:pPr>
            <a:r>
              <a:rPr lang="en-US" dirty="0" smtClean="0"/>
              <a:t>The most effective way to get your point across is to make it in a clear and concise manner. Avoid using complex, convoluted sentences, and try state your argument in direct language. Before speaking, ask yourself, “ What is </a:t>
            </a:r>
            <a:r>
              <a:rPr lang="en-US" dirty="0" smtClean="0"/>
              <a:t>the </a:t>
            </a:r>
            <a:r>
              <a:rPr lang="en-US" dirty="0" smtClean="0"/>
              <a:t>clearest way I can make my point.”</a:t>
            </a:r>
          </a:p>
          <a:p>
            <a:pPr>
              <a:buNone/>
            </a:pPr>
            <a:r>
              <a:rPr lang="en-US" i="1" u="sng" dirty="0" smtClean="0">
                <a:solidFill>
                  <a:srgbClr val="FF0000"/>
                </a:solidFill>
              </a:rPr>
              <a:t>4. Be a good listener </a:t>
            </a:r>
          </a:p>
          <a:p>
            <a:pPr>
              <a:buNone/>
            </a:pPr>
            <a:r>
              <a:rPr lang="en-US" dirty="0" smtClean="0"/>
              <a:t>Being a good listener is as important as being a good speaker, and it will improve the quality of your verbal interaction. It shows the people you are speaking with that your genuinely care about their ideas, and it helps ensure you understand their needs. This will enable you to build trust and rapport much quicker. </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n-US" b="1" i="1" dirty="0" smtClean="0">
                <a:solidFill>
                  <a:srgbClr val="7030A0"/>
                </a:solidFill>
              </a:rPr>
              <a:t>’ Cont</a:t>
            </a:r>
            <a:endParaRPr lang="en-US"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lnSpcReduction="10000"/>
          </a:bodyPr>
          <a:lstStyle/>
          <a:p>
            <a:pPr>
              <a:buNone/>
            </a:pPr>
            <a:r>
              <a:rPr lang="en-US" b="1" i="1" u="sng" dirty="0" smtClean="0">
                <a:solidFill>
                  <a:srgbClr val="FF0000"/>
                </a:solidFill>
              </a:rPr>
              <a:t>5</a:t>
            </a:r>
            <a:r>
              <a:rPr lang="en-US" b="1" i="1" u="sng" dirty="0" smtClean="0">
                <a:solidFill>
                  <a:srgbClr val="FF0000"/>
                </a:solidFill>
              </a:rPr>
              <a:t>. </a:t>
            </a:r>
            <a:r>
              <a:rPr lang="en-US" b="1" i="1" u="sng" dirty="0" smtClean="0">
                <a:solidFill>
                  <a:srgbClr val="FF0000"/>
                </a:solidFill>
              </a:rPr>
              <a:t>Think about the perspective of your audience</a:t>
            </a:r>
          </a:p>
          <a:p>
            <a:pPr>
              <a:buNone/>
            </a:pPr>
            <a:r>
              <a:rPr lang="en-US" dirty="0" smtClean="0"/>
              <a:t>Just because you have a strong command of a topic doesn’t mean the people you are speaking to have the same knowledge as you.</a:t>
            </a:r>
          </a:p>
          <a:p>
            <a:pPr>
              <a:buNone/>
            </a:pPr>
            <a:r>
              <a:rPr lang="en-US" dirty="0" smtClean="0"/>
              <a:t>Try to think about how someone else will understand what you are trying to communicate, particularly if they lack the technical knowledge about a subject that you posses.</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n-US" b="1" i="1" dirty="0" smtClean="0">
                <a:solidFill>
                  <a:srgbClr val="7030A0"/>
                </a:solidFill>
              </a:rPr>
              <a:t>’ Cont</a:t>
            </a:r>
            <a:endParaRPr lang="en-US"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pPr marL="514350" indent="-514350">
              <a:buNone/>
            </a:pPr>
            <a:r>
              <a:rPr lang="en-US" b="1" i="1" dirty="0" smtClean="0">
                <a:solidFill>
                  <a:srgbClr val="FF0000"/>
                </a:solidFill>
              </a:rPr>
              <a:t>6.	</a:t>
            </a:r>
            <a:r>
              <a:rPr lang="en-US" b="1" i="1" u="sng" dirty="0" smtClean="0">
                <a:solidFill>
                  <a:srgbClr val="FF0000"/>
                </a:solidFill>
              </a:rPr>
              <a:t>Vary </a:t>
            </a:r>
            <a:r>
              <a:rPr lang="en-US" b="1" i="1" u="sng" dirty="0" smtClean="0">
                <a:solidFill>
                  <a:srgbClr val="FF0000"/>
                </a:solidFill>
              </a:rPr>
              <a:t>your vocal tone</a:t>
            </a:r>
          </a:p>
          <a:p>
            <a:pPr marL="514350" indent="-514350">
              <a:buNone/>
            </a:pPr>
            <a:r>
              <a:rPr lang="en-US" dirty="0" smtClean="0"/>
              <a:t>Speaking in a </a:t>
            </a:r>
            <a:r>
              <a:rPr lang="en-US" dirty="0" err="1" smtClean="0"/>
              <a:t>montone</a:t>
            </a:r>
            <a:r>
              <a:rPr lang="en-US" dirty="0" smtClean="0"/>
              <a:t> voice is a surefire way to bore your audience. Instead, use voice inflection to add emphasis to important points, and vary the pitch of your voice to express emotion. This will help keep your audience engaged in your massage.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i="1" dirty="0" smtClean="0">
                <a:solidFill>
                  <a:srgbClr val="7030A0"/>
                </a:solidFill>
              </a:rPr>
              <a:t>Modes of verbal communication</a:t>
            </a:r>
            <a:endParaRPr lang="en-US" b="1" i="1"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r>
              <a:rPr lang="en-US" dirty="0" smtClean="0"/>
              <a:t>Face to face  discussion</a:t>
            </a:r>
          </a:p>
          <a:p>
            <a:r>
              <a:rPr lang="en-US" dirty="0" smtClean="0"/>
              <a:t>Presentation</a:t>
            </a:r>
          </a:p>
          <a:p>
            <a:r>
              <a:rPr lang="en-US" dirty="0" smtClean="0"/>
              <a:t>Intercom</a:t>
            </a:r>
          </a:p>
          <a:p>
            <a:r>
              <a:rPr lang="en-US" dirty="0" smtClean="0"/>
              <a:t>Massages delivered on phone </a:t>
            </a:r>
          </a:p>
          <a:p>
            <a:r>
              <a:rPr lang="en-US" dirty="0" smtClean="0"/>
              <a:t>Telephonic conversations</a:t>
            </a:r>
          </a:p>
          <a:p>
            <a:r>
              <a:rPr lang="en-US" dirty="0" smtClean="0"/>
              <a:t>Radio Transistor</a:t>
            </a:r>
          </a:p>
          <a:p>
            <a:r>
              <a:rPr lang="en-US" dirty="0" smtClean="0"/>
              <a:t>Skype Call,  Video chatting etc</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dirty="0" smtClean="0">
                <a:solidFill>
                  <a:srgbClr val="7030A0"/>
                </a:solidFill>
              </a:rPr>
              <a:t>Summary</a:t>
            </a:r>
            <a:endParaRPr lang="en-US" dirty="0">
              <a:solidFill>
                <a:srgbClr val="7030A0"/>
              </a:solidFill>
            </a:endParaRPr>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a:buNone/>
            </a:pPr>
            <a:r>
              <a:rPr lang="en-US" dirty="0" smtClean="0"/>
              <a:t>There are many different ways to practice oral communication skills, with each method adding something different. Try several of these out and see which one works best for you:</a:t>
            </a:r>
          </a:p>
          <a:p>
            <a:r>
              <a:rPr lang="en-US" dirty="0" smtClean="0"/>
              <a:t>Training days and seminars</a:t>
            </a:r>
          </a:p>
          <a:p>
            <a:r>
              <a:rPr lang="en-US" dirty="0" smtClean="0"/>
              <a:t>Professional coaching</a:t>
            </a:r>
          </a:p>
          <a:p>
            <a:r>
              <a:rPr lang="en-US" dirty="0" smtClean="0"/>
              <a:t>Virtual reality environments</a:t>
            </a:r>
          </a:p>
          <a:p>
            <a:r>
              <a:rPr lang="en-US" dirty="0" smtClean="0"/>
              <a:t>With friends or colleagues</a:t>
            </a:r>
          </a:p>
          <a:p>
            <a:r>
              <a:rPr lang="en-US" dirty="0" smtClean="0"/>
              <a:t>Solo with a video camera or voice recorder</a:t>
            </a:r>
          </a:p>
          <a:p>
            <a:r>
              <a:rPr lang="en-US" dirty="0" smtClean="0"/>
              <a:t>Toastmasters club</a:t>
            </a:r>
          </a:p>
          <a:p>
            <a:pPr>
              <a:buNone/>
            </a:pPr>
            <a:endParaRPr lang="en-US" dirty="0" smtClean="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446</Words>
  <Application>Microsoft Office PowerPoint</Application>
  <PresentationFormat>On-screen Show (4:3)</PresentationFormat>
  <Paragraphs>63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Topic:  Oral Communication       Presented by: Sania Moin </vt:lpstr>
      <vt:lpstr>Definition </vt:lpstr>
      <vt:lpstr>Types of Oral Communication</vt:lpstr>
      <vt:lpstr>Factor of effecting verbal communication</vt:lpstr>
      <vt:lpstr>Factor of effecting verbal communication ‘Cont</vt:lpstr>
      <vt:lpstr>’ Cont</vt:lpstr>
      <vt:lpstr>’ Cont</vt:lpstr>
      <vt:lpstr>Modes of verbal communication</vt:lpstr>
      <vt:lpstr>Summary</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Oral Communication</dc:title>
  <dc:creator>khan</dc:creator>
  <cp:lastModifiedBy>khan</cp:lastModifiedBy>
  <cp:revision>25</cp:revision>
  <dcterms:created xsi:type="dcterms:W3CDTF">2019-03-29T06:15:01Z</dcterms:created>
  <dcterms:modified xsi:type="dcterms:W3CDTF">2019-03-31T18:04:30Z</dcterms:modified>
</cp:coreProperties>
</file>